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82" r:id="rId5"/>
    <p:sldId id="285" r:id="rId6"/>
    <p:sldId id="283" r:id="rId7"/>
    <p:sldId id="291" r:id="rId8"/>
    <p:sldId id="293" r:id="rId9"/>
    <p:sldId id="284" r:id="rId10"/>
    <p:sldId id="295" r:id="rId11"/>
    <p:sldId id="256" r:id="rId12"/>
    <p:sldId id="296" r:id="rId1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1" autoAdjust="0"/>
  </p:normalViewPr>
  <p:slideViewPr>
    <p:cSldViewPr snapToGrid="0">
      <p:cViewPr varScale="1">
        <p:scale>
          <a:sx n="74" d="100"/>
          <a:sy n="74" d="100"/>
        </p:scale>
        <p:origin x="564"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277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CB070B-93E8-4E3F-93BA-4C6F4F890423}" type="datetime1">
              <a:rPr lang="es-ES" smtClean="0"/>
              <a:t>20/06/2024</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9EAA754-C899-4020-AF30-0F80416D4F92}" type="datetime1">
              <a:rPr lang="es-ES" noProof="0" smtClean="0"/>
              <a:t>20/06/2024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a:t>
            </a:fld>
            <a:endParaRPr lang="es-ES"/>
          </a:p>
        </p:txBody>
      </p:sp>
    </p:spTree>
    <p:extLst>
      <p:ext uri="{BB962C8B-B14F-4D97-AF65-F5344CB8AC3E}">
        <p14:creationId xmlns:p14="http://schemas.microsoft.com/office/powerpoint/2010/main" val="225646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a:t>
            </a:fld>
            <a:endParaRPr lang="es-ES"/>
          </a:p>
        </p:txBody>
      </p:sp>
    </p:spTree>
    <p:extLst>
      <p:ext uri="{BB962C8B-B14F-4D97-AF65-F5344CB8AC3E}">
        <p14:creationId xmlns:p14="http://schemas.microsoft.com/office/powerpoint/2010/main" val="929664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a:t>
            </a:fld>
            <a:endParaRPr lang="es-ES"/>
          </a:p>
        </p:txBody>
      </p:sp>
    </p:spTree>
    <p:extLst>
      <p:ext uri="{BB962C8B-B14F-4D97-AF65-F5344CB8AC3E}">
        <p14:creationId xmlns:p14="http://schemas.microsoft.com/office/powerpoint/2010/main" val="413716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a:t>
            </a:fld>
            <a:endParaRPr lang="es-ES"/>
          </a:p>
        </p:txBody>
      </p:sp>
    </p:spTree>
    <p:extLst>
      <p:ext uri="{BB962C8B-B14F-4D97-AF65-F5344CB8AC3E}">
        <p14:creationId xmlns:p14="http://schemas.microsoft.com/office/powerpoint/2010/main" val="976270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a:t>
            </a:fld>
            <a:endParaRPr lang="es-ES"/>
          </a:p>
        </p:txBody>
      </p:sp>
    </p:spTree>
    <p:extLst>
      <p:ext uri="{BB962C8B-B14F-4D97-AF65-F5344CB8AC3E}">
        <p14:creationId xmlns:p14="http://schemas.microsoft.com/office/powerpoint/2010/main" val="2385884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8530193B-564F-4854-8A52-728F3FB19C85}" type="slidenum">
              <a:rPr lang="es-ES" smtClean="0"/>
              <a:t>6</a:t>
            </a:fld>
            <a:endParaRPr lang="es-ES"/>
          </a:p>
        </p:txBody>
      </p:sp>
    </p:spTree>
    <p:extLst>
      <p:ext uri="{BB962C8B-B14F-4D97-AF65-F5344CB8AC3E}">
        <p14:creationId xmlns:p14="http://schemas.microsoft.com/office/powerpoint/2010/main" val="1355137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7</a:t>
            </a:fld>
            <a:endParaRPr lang="es-ES"/>
          </a:p>
        </p:txBody>
      </p:sp>
    </p:spTree>
    <p:extLst>
      <p:ext uri="{BB962C8B-B14F-4D97-AF65-F5344CB8AC3E}">
        <p14:creationId xmlns:p14="http://schemas.microsoft.com/office/powerpoint/2010/main" val="89094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8530193B-564F-4854-8A52-728F3FB19C85}" type="slidenum">
              <a:rPr lang="es-ES" smtClean="0"/>
              <a:t>8</a:t>
            </a:fld>
            <a:endParaRPr lang="es-ES"/>
          </a:p>
        </p:txBody>
      </p:sp>
    </p:spTree>
    <p:extLst>
      <p:ext uri="{BB962C8B-B14F-4D97-AF65-F5344CB8AC3E}">
        <p14:creationId xmlns:p14="http://schemas.microsoft.com/office/powerpoint/2010/main" val="2311432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8530193B-564F-4854-8A52-728F3FB19C85}" type="slidenum">
              <a:rPr lang="es-ES" smtClean="0"/>
              <a:t>9</a:t>
            </a:fld>
            <a:endParaRPr lang="es-ES"/>
          </a:p>
        </p:txBody>
      </p:sp>
    </p:spTree>
    <p:extLst>
      <p:ext uri="{BB962C8B-B14F-4D97-AF65-F5344CB8AC3E}">
        <p14:creationId xmlns:p14="http://schemas.microsoft.com/office/powerpoint/2010/main" val="130994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imagen pequeña">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posición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posición de número de diapositiva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y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pie de página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s-ES" noProof="0"/>
              <a:t>Agregue un pie de página</a:t>
            </a:r>
          </a:p>
        </p:txBody>
      </p:sp>
      <p:sp>
        <p:nvSpPr>
          <p:cNvPr id="4" name="Marcador de posición de número de diapositiva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9" name="Subtítulo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6" name="Título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cap="none">
                <a:solidFill>
                  <a:schemeClr val="bg1"/>
                </a:solidFill>
              </a:defRPr>
            </a:lvl1pPr>
          </a:lstStyle>
          <a:p>
            <a:pPr rtl="0"/>
            <a:r>
              <a:rPr lang="es-ES" noProof="0"/>
              <a:t>Haga clic para modificar el estilo de título del patrón</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10" name="Marcador de contenido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contenido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osición de contenido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texto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9" name="Marcador de posición de contenido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s-ES" noProof="0"/>
              <a:t>Agregar un pie de página</a:t>
            </a:r>
          </a:p>
        </p:txBody>
      </p:sp>
      <p:sp>
        <p:nvSpPr>
          <p:cNvPr id="6" name="Marcador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Título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s-ES" noProof="0"/>
              <a:t>Haga clic para modificar el estilo de título del patrón</a:t>
            </a:r>
          </a:p>
        </p:txBody>
      </p:sp>
      <p:sp>
        <p:nvSpPr>
          <p:cNvPr id="9" name="Marcador de posición de texto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s-ES" noProof="0"/>
              <a:t>Agregar un pie de página</a:t>
            </a:r>
          </a:p>
        </p:txBody>
      </p:sp>
      <p:sp>
        <p:nvSpPr>
          <p:cNvPr id="6" name="Marcador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Título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s-ES" noProof="0"/>
              <a:t>Haga clic para modificar el estilo de título del patrón</a:t>
            </a:r>
          </a:p>
        </p:txBody>
      </p:sp>
      <p:sp>
        <p:nvSpPr>
          <p:cNvPr id="9" name="Marcador de posición de texto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2" name="Marcador de posición de imagen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l título">
    <p:bg bwMode="auto">
      <p:bgPr>
        <a:solidFill>
          <a:schemeClr val="bg1"/>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grande">
    <p:bg>
      <p:bgPr>
        <a:solidFill>
          <a:schemeClr val="bg1"/>
        </a:solidFill>
        <a:effectLst/>
      </p:bgPr>
    </p:bg>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8" name="Marcador de posición de imagen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‹Nº›</a:t>
            </a:fld>
            <a:endParaRPr lang="es-ES" noProof="0"/>
          </a:p>
        </p:txBody>
      </p:sp>
      <p:sp>
        <p:nvSpPr>
          <p:cNvPr id="9" name="Marcador de posición de imagen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6" name="Título 5">
            <a:extLst>
              <a:ext uri="{FF2B5EF4-FFF2-40B4-BE49-F238E27FC236}">
                <a16:creationId xmlns:a16="http://schemas.microsoft.com/office/drawing/2014/main" id="{7F4F1543-153D-4F77-A4A9-C9BBA1C2052E}"/>
              </a:ext>
            </a:extLst>
          </p:cNvPr>
          <p:cNvSpPr>
            <a:spLocks noGrp="1"/>
          </p:cNvSpPr>
          <p:nvPr>
            <p:ph type="title" hasCustomPrompt="1"/>
          </p:nvPr>
        </p:nvSpPr>
        <p:spPr>
          <a:xfrm>
            <a:off x="432000" y="432000"/>
            <a:ext cx="9131100" cy="432000"/>
          </a:xfrm>
        </p:spPr>
        <p:txBody>
          <a:bodyPr rtlCol="0"/>
          <a:lstStyle/>
          <a:p>
            <a:pPr rtl="0"/>
            <a:r>
              <a:rPr lang="es-ES" noProof="0"/>
              <a:t>Haga clic para editar el estilo de título del patrón</a:t>
            </a:r>
          </a:p>
        </p:txBody>
      </p:sp>
      <p:sp>
        <p:nvSpPr>
          <p:cNvPr id="11" name="Subtítulo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con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Escriba la leyenda</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5" name="Título 4">
            <a:extLst>
              <a:ext uri="{FF2B5EF4-FFF2-40B4-BE49-F238E27FC236}">
                <a16:creationId xmlns:a16="http://schemas.microsoft.com/office/drawing/2014/main" id="{16EFF903-F1F3-440A-B12C-9FD51606B03D}"/>
              </a:ext>
            </a:extLst>
          </p:cNvPr>
          <p:cNvSpPr>
            <a:spLocks noGrp="1"/>
          </p:cNvSpPr>
          <p:nvPr>
            <p:ph type="title" hasCustomPrompt="1"/>
          </p:nvPr>
        </p:nvSpPr>
        <p:spPr/>
        <p:txBody>
          <a:bodyPr rtlCol="0"/>
          <a:lstStyle/>
          <a:p>
            <a:pPr rtl="0"/>
            <a:r>
              <a:rPr lang="es-ES" noProof="0"/>
              <a:t>Haga clic para editar el estilo de título del patrón</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s-ES" noProof="0"/>
              <a:t>Gracias</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Marcador de texto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12" name="Marcador de texto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13" name="Marcador de texto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4" name="Marcador de texto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sub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es-ES" noProof="0" smtClean="0"/>
              <a:pPr rtl="0"/>
              <a:t>‹Nº›</a:t>
            </a:fld>
            <a:endParaRPr lang="es-ES" noProof="0"/>
          </a:p>
        </p:txBody>
      </p:sp>
      <p:sp>
        <p:nvSpPr>
          <p:cNvPr id="4" name="Cuadro de texto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s-ES" sz="1600" b="1" spc="-100" noProof="0">
                <a:solidFill>
                  <a:schemeClr val="tx1">
                    <a:lumMod val="50000"/>
                    <a:lumOff val="50000"/>
                  </a:schemeClr>
                </a:solidFill>
                <a:latin typeface="Corbel" panose="020B0503020204020204" pitchFamily="34" charset="0"/>
              </a:rPr>
              <a:t>WOODGROVE</a:t>
            </a:r>
            <a:r>
              <a:rPr lang="es-ES" sz="1600" b="1" spc="-100" noProof="0">
                <a:solidFill>
                  <a:schemeClr val="accent1"/>
                </a:solidFill>
                <a:latin typeface="Corbel" panose="020B0503020204020204" pitchFamily="34" charset="0"/>
              </a:rPr>
              <a:t> </a:t>
            </a:r>
            <a:r>
              <a:rPr lang="es-ES" sz="1600" b="1" spc="-100" noProof="0">
                <a:solidFill>
                  <a:schemeClr val="tx1"/>
                </a:solidFill>
                <a:latin typeface="Corbel" panose="020B0503020204020204" pitchFamily="34" charset="0"/>
              </a:rPr>
              <a:t>BANK</a:t>
            </a:r>
          </a:p>
        </p:txBody>
      </p:sp>
      <p:sp>
        <p:nvSpPr>
          <p:cNvPr id="8" name="Rectángulo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s://getbootstrap.com/docs/4.0/components/card/" TargetMode="External"/><Relationship Id="rId3" Type="http://schemas.openxmlformats.org/officeDocument/2006/relationships/hyperlink" Target="https://support.office.com/es-es/article/editar-una-presentaci%c3%b3n-ff353d37-742a-4aa8-8bdd-6b1f488127a2?omkt=es-ES&amp;ui=es-ES&amp;rs=es-ES&amp;ad=ES" TargetMode="External"/><Relationship Id="rId7" Type="http://schemas.openxmlformats.org/officeDocument/2006/relationships/hyperlink" Target="https://startbootstrap.com/template/shop-item"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hyperlink" Target="https://startbootstrap.com/template/shop-homepage" TargetMode="External"/><Relationship Id="rId5" Type="http://schemas.openxmlformats.org/officeDocument/2006/relationships/hyperlink" Target="https://startbootstrap.com/template/sb-admin" TargetMode="External"/><Relationship Id="rId10" Type="http://schemas.openxmlformats.org/officeDocument/2006/relationships/image" Target="../media/image13.png"/><Relationship Id="rId4" Type="http://schemas.openxmlformats.org/officeDocument/2006/relationships/hyperlink" Target="https://www.youtube.com/watch?v=GZqvZyWG5JI" TargetMode="External"/><Relationship Id="rId9" Type="http://schemas.openxmlformats.org/officeDocument/2006/relationships/hyperlink" Target="https://datatables.ne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a:srcRect l="17537" t="1" r="29159" b="14261"/>
          <a:stretch/>
        </p:blipFill>
        <p:spPr>
          <a:xfrm>
            <a:off x="8212667" y="0"/>
            <a:ext cx="3979333" cy="6858001"/>
          </a:xfrm>
        </p:spPr>
      </p:pic>
      <p:sp>
        <p:nvSpPr>
          <p:cNvPr id="16" name="Cuadro de texto 15">
            <a:extLst>
              <a:ext uri="{FF2B5EF4-FFF2-40B4-BE49-F238E27FC236}">
                <a16:creationId xmlns:a16="http://schemas.microsoft.com/office/drawing/2014/main" id="{E2F2BFDF-E9F2-4569-A9F2-E1FFCB7FB82D}"/>
              </a:ext>
            </a:extLst>
          </p:cNvPr>
          <p:cNvSpPr txBox="1"/>
          <p:nvPr/>
        </p:nvSpPr>
        <p:spPr>
          <a:xfrm>
            <a:off x="5205663" y="3337630"/>
            <a:ext cx="1879577" cy="404658"/>
          </a:xfrm>
          <a:prstGeom prst="rect">
            <a:avLst/>
          </a:prstGeom>
          <a:noFill/>
        </p:spPr>
        <p:txBody>
          <a:bodyPr wrap="square" lIns="0" tIns="36000" rIns="0" bIns="0" rtlCol="0">
            <a:spAutoFit/>
          </a:bodyPr>
          <a:lstStyle/>
          <a:p>
            <a:pPr algn="r" rtl="0">
              <a:lnSpc>
                <a:spcPts val="1400"/>
              </a:lnSpc>
            </a:pPr>
            <a:r>
              <a:rPr lang="es-ES" sz="1600" b="1" spc="-100" dirty="0">
                <a:solidFill>
                  <a:schemeClr val="tx1">
                    <a:lumMod val="50000"/>
                    <a:lumOff val="50000"/>
                  </a:schemeClr>
                </a:solidFill>
                <a:latin typeface="Corbel" panose="020B0503020204020204" pitchFamily="34" charset="0"/>
              </a:rPr>
              <a:t>GABRIEL TOMAS</a:t>
            </a:r>
            <a:br>
              <a:rPr lang="es-ES" sz="1600" b="1" spc="-100" dirty="0">
                <a:solidFill>
                  <a:schemeClr val="accent1"/>
                </a:solidFill>
                <a:latin typeface="Corbel" panose="020B0503020204020204" pitchFamily="34" charset="0"/>
              </a:rPr>
            </a:br>
            <a:r>
              <a:rPr lang="es-ES" sz="1600" b="1" spc="-100" dirty="0">
                <a:solidFill>
                  <a:schemeClr val="tx1"/>
                </a:solidFill>
                <a:latin typeface="Corbel" panose="020B0503020204020204" pitchFamily="34" charset="0"/>
              </a:rPr>
              <a:t>NIETO</a:t>
            </a:r>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742288"/>
            <a:ext cx="6798250" cy="2278478"/>
          </a:xfrm>
        </p:spPr>
        <p:txBody>
          <a:bodyPr rtlCol="0"/>
          <a:lstStyle/>
          <a:p>
            <a:pPr rtl="0"/>
            <a:r>
              <a:rPr lang="es-ES" dirty="0"/>
              <a:t>E – COMERCE </a:t>
            </a:r>
            <a:r>
              <a:rPr lang="es-ES" dirty="0">
                <a:solidFill>
                  <a:schemeClr val="bg1">
                    <a:lumMod val="50000"/>
                  </a:schemeClr>
                </a:solidFill>
              </a:rPr>
              <a:t>TIENDA</a:t>
            </a:r>
            <a:r>
              <a:rPr lang="es-ES" dirty="0"/>
              <a:t>  INFORMATICA </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11904" y="4026716"/>
            <a:ext cx="3401478" cy="1815861"/>
          </a:xfrm>
        </p:spPr>
        <p:txBody>
          <a:bodyPr rtlCol="0"/>
          <a:lstStyle/>
          <a:p>
            <a:pPr rtl="0"/>
            <a:r>
              <a:rPr lang="es-ES" dirty="0"/>
              <a:t>HTML</a:t>
            </a:r>
          </a:p>
          <a:p>
            <a:pPr rtl="0"/>
            <a:r>
              <a:rPr lang="es-ES" dirty="0"/>
              <a:t>NET CORE</a:t>
            </a:r>
          </a:p>
          <a:p>
            <a:pPr rtl="0"/>
            <a:r>
              <a:rPr lang="es-ES" dirty="0"/>
              <a:t>SQL SERVER</a:t>
            </a:r>
          </a:p>
        </p:txBody>
      </p:sp>
    </p:spTree>
    <p:extLst>
      <p:ext uri="{BB962C8B-B14F-4D97-AF65-F5344CB8AC3E}">
        <p14:creationId xmlns:p14="http://schemas.microsoft.com/office/powerpoint/2010/main" val="3899961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s-ES" smtClean="0"/>
              <a:pPr rtl="0"/>
              <a:t>2</a:t>
            </a:fld>
            <a:endParaRPr lang="es-ES"/>
          </a:p>
        </p:txBody>
      </p:sp>
      <p:sp>
        <p:nvSpPr>
          <p:cNvPr id="8" name="Título7" hidden="1">
            <a:extLst>
              <a:ext uri="{FF2B5EF4-FFF2-40B4-BE49-F238E27FC236}">
                <a16:creationId xmlns:a16="http://schemas.microsoft.com/office/drawing/2014/main" id="{D4D7552C-2487-44D3-B47B-039B6E9A6EC6}"/>
              </a:ext>
            </a:extLst>
          </p:cNvPr>
          <p:cNvSpPr>
            <a:spLocks noGrp="1"/>
          </p:cNvSpPr>
          <p:nvPr>
            <p:ph type="title"/>
          </p:nvPr>
        </p:nvSpPr>
        <p:spPr/>
        <p:txBody>
          <a:bodyPr rtlCol="0"/>
          <a:lstStyle/>
          <a:p>
            <a:r>
              <a:rPr lang="es-ES"/>
              <a:t>DIAPOSITIVA DE IMAGEN</a:t>
            </a:r>
          </a:p>
        </p:txBody>
      </p:sp>
      <p:pic>
        <p:nvPicPr>
          <p:cNvPr id="9" name="Marcador de posición de imagen 8">
            <a:extLst>
              <a:ext uri="{FF2B5EF4-FFF2-40B4-BE49-F238E27FC236}">
                <a16:creationId xmlns:a16="http://schemas.microsoft.com/office/drawing/2014/main" id="{0696A4C5-7918-4F00-8A44-96747CE8A92C}"/>
              </a:ext>
            </a:extLst>
          </p:cNvPr>
          <p:cNvPicPr>
            <a:picLocks noGrp="1" noChangeAspect="1"/>
          </p:cNvPicPr>
          <p:nvPr>
            <p:ph type="pic" sz="quarter" idx="14"/>
          </p:nvPr>
        </p:nvPicPr>
        <p:blipFill>
          <a:blip r:embed="rId3">
            <a:duotone>
              <a:prstClr val="black"/>
              <a:schemeClr val="tx2">
                <a:tint val="45000"/>
                <a:satMod val="400000"/>
              </a:schemeClr>
            </a:duotone>
          </a:blip>
          <a:stretch>
            <a:fillRect/>
          </a:stretch>
        </p:blipFill>
        <p:spPr>
          <a:xfrm>
            <a:off x="6927626" y="432818"/>
            <a:ext cx="4798293" cy="5758432"/>
          </a:xfrm>
        </p:spPr>
      </p:pic>
      <p:sp>
        <p:nvSpPr>
          <p:cNvPr id="7" name="Título 3">
            <a:extLst>
              <a:ext uri="{FF2B5EF4-FFF2-40B4-BE49-F238E27FC236}">
                <a16:creationId xmlns:a16="http://schemas.microsoft.com/office/drawing/2014/main" id="{176AFE9C-578A-4F93-8010-B12C6347E0FA}"/>
              </a:ext>
            </a:extLst>
          </p:cNvPr>
          <p:cNvSpPr txBox="1">
            <a:spLocks/>
          </p:cNvSpPr>
          <p:nvPr/>
        </p:nvSpPr>
        <p:spPr>
          <a:xfrm>
            <a:off x="324441" y="432818"/>
            <a:ext cx="5986235"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s-ES" dirty="0"/>
              <a:t>El comienzo de la aventura</a:t>
            </a:r>
          </a:p>
        </p:txBody>
      </p:sp>
      <p:sp>
        <p:nvSpPr>
          <p:cNvPr id="10" name="Marcador de texto 2">
            <a:extLst>
              <a:ext uri="{FF2B5EF4-FFF2-40B4-BE49-F238E27FC236}">
                <a16:creationId xmlns:a16="http://schemas.microsoft.com/office/drawing/2014/main" id="{80BDD687-5FB1-4320-AC39-D8B32C48E88D}"/>
              </a:ext>
            </a:extLst>
          </p:cNvPr>
          <p:cNvSpPr txBox="1">
            <a:spLocks/>
          </p:cNvSpPr>
          <p:nvPr/>
        </p:nvSpPr>
        <p:spPr>
          <a:xfrm>
            <a:off x="1068058" y="2655540"/>
            <a:ext cx="4498999" cy="1546919"/>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Este proyecto fue muy desafiante, ya que no contaba con los conocimientos necesarios de base de datos, ni tenia un conocimiento muy amplio de el manejo de aplicaciones web, aun así pude investigar para alcanzar la meta de crear un E-COMMERCE funcional.</a:t>
            </a:r>
          </a:p>
        </p:txBody>
      </p:sp>
    </p:spTree>
    <p:extLst>
      <p:ext uri="{BB962C8B-B14F-4D97-AF65-F5344CB8AC3E}">
        <p14:creationId xmlns:p14="http://schemas.microsoft.com/office/powerpoint/2010/main" val="66521931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saturation sat="120000"/>
                    </a14:imgEffect>
                  </a14:imgLayer>
                </a14:imgProps>
              </a:ext>
            </a:extLst>
          </a:blip>
          <a:srcRect l="56890"/>
          <a:stretch/>
        </p:blipFill>
        <p:spPr>
          <a:xfrm>
            <a:off x="9956800" y="0"/>
            <a:ext cx="2235200" cy="6163733"/>
          </a:xfrm>
        </p:spPr>
      </p:pic>
      <p:sp>
        <p:nvSpPr>
          <p:cNvPr id="2" name="Título 1">
            <a:extLst>
              <a:ext uri="{FF2B5EF4-FFF2-40B4-BE49-F238E27FC236}">
                <a16:creationId xmlns:a16="http://schemas.microsoft.com/office/drawing/2014/main" id="{3560F281-4FF6-4617-A809-AC9C15ECF18A}"/>
              </a:ext>
            </a:extLst>
          </p:cNvPr>
          <p:cNvSpPr>
            <a:spLocks noGrp="1"/>
          </p:cNvSpPr>
          <p:nvPr>
            <p:ph type="title"/>
          </p:nvPr>
        </p:nvSpPr>
        <p:spPr>
          <a:xfrm>
            <a:off x="4608498" y="898736"/>
            <a:ext cx="5184799" cy="929091"/>
          </a:xfrm>
        </p:spPr>
        <p:txBody>
          <a:bodyPr rtlCol="0"/>
          <a:lstStyle/>
          <a:p>
            <a:pPr rtl="0"/>
            <a:r>
              <a:rPr lang="es-ES" dirty="0"/>
              <a:t>CONOCIMIENTOS BASICOS necesarios</a:t>
            </a:r>
          </a:p>
        </p:txBody>
      </p:sp>
      <p:sp>
        <p:nvSpPr>
          <p:cNvPr id="3" name="Marcador de texto 2">
            <a:extLst>
              <a:ext uri="{FF2B5EF4-FFF2-40B4-BE49-F238E27FC236}">
                <a16:creationId xmlns:a16="http://schemas.microsoft.com/office/drawing/2014/main" id="{611DC577-0A95-47D0-95D9-5F8DA763D46B}"/>
              </a:ext>
            </a:extLst>
          </p:cNvPr>
          <p:cNvSpPr>
            <a:spLocks noGrp="1"/>
          </p:cNvSpPr>
          <p:nvPr>
            <p:ph type="body" sz="quarter" idx="32"/>
          </p:nvPr>
        </p:nvSpPr>
        <p:spPr>
          <a:xfrm>
            <a:off x="5130800" y="2401424"/>
            <a:ext cx="4498999" cy="1027576"/>
          </a:xfrm>
        </p:spPr>
        <p:txBody>
          <a:bodyPr rtlCol="0"/>
          <a:lstStyle/>
          <a:p>
            <a:pPr rtl="0"/>
            <a:r>
              <a:rPr lang="es-ES" dirty="0"/>
              <a:t>Para conseguir el resultado de una pagina web funcional del tipo carrito de compras, necesitamos tener un conocimiento básico de los siguientes ítems.</a:t>
            </a:r>
          </a:p>
        </p:txBody>
      </p:sp>
      <p:sp>
        <p:nvSpPr>
          <p:cNvPr id="4" name="Marcador de contenido 3">
            <a:extLst>
              <a:ext uri="{FF2B5EF4-FFF2-40B4-BE49-F238E27FC236}">
                <a16:creationId xmlns:a16="http://schemas.microsoft.com/office/drawing/2014/main" id="{D355C61F-C8F1-4977-8E1F-F16C0D9EA88C}"/>
              </a:ext>
            </a:extLst>
          </p:cNvPr>
          <p:cNvSpPr>
            <a:spLocks noGrp="1"/>
          </p:cNvSpPr>
          <p:nvPr>
            <p:ph sz="half" idx="1"/>
          </p:nvPr>
        </p:nvSpPr>
        <p:spPr>
          <a:xfrm>
            <a:off x="4445142" y="3953814"/>
            <a:ext cx="5184800" cy="2447936"/>
          </a:xfrm>
        </p:spPr>
        <p:txBody>
          <a:bodyPr rtlCol="0"/>
          <a:lstStyle/>
          <a:p>
            <a:pPr rtl="0"/>
            <a:r>
              <a:rPr lang="es-ES" b="1" dirty="0"/>
              <a:t>C#</a:t>
            </a:r>
            <a:r>
              <a:rPr lang="es-ES" dirty="0"/>
              <a:t> : Lenguaje de programación.</a:t>
            </a:r>
          </a:p>
          <a:p>
            <a:pPr rtl="0"/>
            <a:r>
              <a:rPr lang="es-ES" b="1" dirty="0"/>
              <a:t>SQL </a:t>
            </a:r>
            <a:r>
              <a:rPr lang="es-ES" dirty="0"/>
              <a:t>: Lenguaje de consulta estructurada.</a:t>
            </a:r>
          </a:p>
          <a:p>
            <a:pPr rtl="0"/>
            <a:r>
              <a:rPr lang="es-ES" b="1" dirty="0" err="1"/>
              <a:t>Jquery</a:t>
            </a:r>
            <a:r>
              <a:rPr lang="es-ES" b="1" dirty="0"/>
              <a:t> </a:t>
            </a:r>
            <a:r>
              <a:rPr lang="es-ES" dirty="0"/>
              <a:t>: Biblioteca multiplataforma de JavaScript.</a:t>
            </a:r>
          </a:p>
          <a:p>
            <a:pPr rtl="0"/>
            <a:r>
              <a:rPr lang="es-ES" b="1" dirty="0"/>
              <a:t>Bootstrap </a:t>
            </a:r>
            <a:r>
              <a:rPr lang="es-ES" dirty="0"/>
              <a:t>: Biblioteca multiplataforma para diseño de sitios y aplicaciones web.</a:t>
            </a:r>
          </a:p>
        </p:txBody>
      </p:sp>
      <p:sp>
        <p:nvSpPr>
          <p:cNvPr id="6" name="Marcador de número de diapositiva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s-ES" smtClean="0"/>
              <a:pPr rtl="0"/>
              <a:t>3</a:t>
            </a:fld>
            <a:endParaRPr lang="es-ES"/>
          </a:p>
        </p:txBody>
      </p:sp>
    </p:spTree>
    <p:extLst>
      <p:ext uri="{BB962C8B-B14F-4D97-AF65-F5344CB8AC3E}">
        <p14:creationId xmlns:p14="http://schemas.microsoft.com/office/powerpoint/2010/main" val="1329746698"/>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es-ES" dirty="0"/>
              <a:t>Metas de la web</a:t>
            </a:r>
          </a:p>
        </p:txBody>
      </p:sp>
      <p:sp>
        <p:nvSpPr>
          <p:cNvPr id="4" name="Marcador de contenido 3">
            <a:extLst>
              <a:ext uri="{FF2B5EF4-FFF2-40B4-BE49-F238E27FC236}">
                <a16:creationId xmlns:a16="http://schemas.microsoft.com/office/drawing/2014/main" id="{125E40B9-054F-4D79-BD17-68E71C740D01}"/>
              </a:ext>
            </a:extLst>
          </p:cNvPr>
          <p:cNvSpPr>
            <a:spLocks noGrp="1"/>
          </p:cNvSpPr>
          <p:nvPr>
            <p:ph sz="half" idx="1"/>
          </p:nvPr>
        </p:nvSpPr>
        <p:spPr/>
        <p:txBody>
          <a:bodyPr rtlCol="0"/>
          <a:lstStyle/>
          <a:p>
            <a:pPr rtl="0"/>
            <a:r>
              <a:rPr lang="es-ES" sz="2000" dirty="0"/>
              <a:t>Tener un diseño amigable e intuitivo.</a:t>
            </a:r>
          </a:p>
          <a:p>
            <a:pPr rtl="0"/>
            <a:r>
              <a:rPr lang="es-ES" sz="2000" dirty="0"/>
              <a:t>Crear una base de datos robusta capas de satisfacer la web.</a:t>
            </a:r>
          </a:p>
          <a:p>
            <a:pPr rtl="0"/>
            <a:r>
              <a:rPr lang="es-ES" sz="2000" dirty="0"/>
              <a:t>Crear un entorno de control y contabilidad del administrador.</a:t>
            </a:r>
          </a:p>
          <a:p>
            <a:pPr rtl="0"/>
            <a:r>
              <a:rPr lang="es-ES" sz="2000" dirty="0"/>
              <a:t>Manejar un carrito de compras inspirado en mercado libre.</a:t>
            </a:r>
          </a:p>
        </p:txBody>
      </p:sp>
      <p:sp>
        <p:nvSpPr>
          <p:cNvPr id="6" name="Marcador de número de diapositiva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s-ES" smtClean="0"/>
              <a:pPr rtl="0"/>
              <a:t>4</a:t>
            </a:fld>
            <a:endParaRPr lang="es-ES"/>
          </a:p>
        </p:txBody>
      </p:sp>
      <p:pic>
        <p:nvPicPr>
          <p:cNvPr id="9" name="Marcador de posición de imagen 8">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aturation sat="208000"/>
                    </a14:imgEffect>
                  </a14:imgLayer>
                </a14:imgProps>
              </a:ext>
            </a:extLst>
          </a:blip>
          <a:stretch>
            <a:fillRect/>
          </a:stretch>
        </p:blipFill>
        <p:spPr>
          <a:xfrm>
            <a:off x="7560193" y="1442862"/>
            <a:ext cx="3737526" cy="3737526"/>
          </a:xfrm>
        </p:spPr>
      </p:pic>
    </p:spTree>
    <p:extLst>
      <p:ext uri="{BB962C8B-B14F-4D97-AF65-F5344CB8AC3E}">
        <p14:creationId xmlns:p14="http://schemas.microsoft.com/office/powerpoint/2010/main" val="364070165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a:duotone>
              <a:prstClr val="black"/>
              <a:schemeClr val="tx2">
                <a:tint val="45000"/>
                <a:satMod val="400000"/>
              </a:schemeClr>
            </a:duotone>
          </a:blip>
          <a:stretch>
            <a:fillRect/>
          </a:stretch>
        </p:blipFill>
        <p:spPr>
          <a:xfrm>
            <a:off x="69273" y="123323"/>
            <a:ext cx="9911201" cy="6608082"/>
          </a:xfrm>
        </p:spPr>
      </p:pic>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bwMode="ltGray">
          <a:xfrm>
            <a:off x="286990" y="3758268"/>
            <a:ext cx="6798250" cy="2262498"/>
          </a:xfrm>
        </p:spPr>
        <p:txBody>
          <a:bodyPr rtlCol="0"/>
          <a:lstStyle/>
          <a:p>
            <a:pPr algn="l" rtl="0"/>
            <a:r>
              <a:rPr lang="es-ES" dirty="0"/>
              <a:t>Avance </a:t>
            </a:r>
            <a:br>
              <a:rPr lang="es-ES" dirty="0"/>
            </a:br>
            <a:r>
              <a:rPr lang="es-ES" dirty="0"/>
              <a:t>del </a:t>
            </a:r>
            <a:br>
              <a:rPr lang="es-ES" dirty="0"/>
            </a:br>
            <a:r>
              <a:rPr lang="es-ES" dirty="0"/>
              <a:t>proyecto</a:t>
            </a:r>
          </a:p>
        </p:txBody>
      </p:sp>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s-ES" smtClean="0"/>
              <a:pPr rtl="0"/>
              <a:t>5</a:t>
            </a:fld>
            <a:endParaRPr lang="es-ES"/>
          </a:p>
        </p:txBody>
      </p:sp>
    </p:spTree>
    <p:extLst>
      <p:ext uri="{BB962C8B-B14F-4D97-AF65-F5344CB8AC3E}">
        <p14:creationId xmlns:p14="http://schemas.microsoft.com/office/powerpoint/2010/main" val="21176954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es-ES" dirty="0"/>
              <a:t>PLANTILLAS BASE</a:t>
            </a:r>
          </a:p>
        </p:txBody>
      </p:sp>
      <p:sp>
        <p:nvSpPr>
          <p:cNvPr id="3" name="Marcador de texto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9198000" cy="496920"/>
          </a:xfrm>
        </p:spPr>
        <p:txBody>
          <a:bodyPr rtlCol="0"/>
          <a:lstStyle/>
          <a:p>
            <a:pPr rtl="0"/>
            <a:r>
              <a:rPr lang="es-ES" dirty="0"/>
              <a:t>Partimos de unas plantillas base de Bootstrap las cuales modificamos para llegar al estándar deseado </a:t>
            </a:r>
          </a:p>
        </p:txBody>
      </p:sp>
      <p:sp>
        <p:nvSpPr>
          <p:cNvPr id="4" name="Marcador de texto 3">
            <a:extLst>
              <a:ext uri="{FF2B5EF4-FFF2-40B4-BE49-F238E27FC236}">
                <a16:creationId xmlns:a16="http://schemas.microsoft.com/office/drawing/2014/main" id="{6AB259A0-0017-492F-A0DC-4B70C7052AE0}"/>
              </a:ext>
            </a:extLst>
          </p:cNvPr>
          <p:cNvSpPr>
            <a:spLocks noGrp="1"/>
          </p:cNvSpPr>
          <p:nvPr>
            <p:ph type="body" idx="1"/>
          </p:nvPr>
        </p:nvSpPr>
        <p:spPr>
          <a:xfrm>
            <a:off x="432000" y="2119626"/>
            <a:ext cx="4500000" cy="498616"/>
          </a:xfrm>
        </p:spPr>
        <p:txBody>
          <a:bodyPr rtlCol="0"/>
          <a:lstStyle/>
          <a:p>
            <a:pPr rtl="0"/>
            <a:r>
              <a:rPr lang="es-ES" dirty="0"/>
              <a:t>BEFORE</a:t>
            </a:r>
          </a:p>
        </p:txBody>
      </p:sp>
      <p:sp>
        <p:nvSpPr>
          <p:cNvPr id="6" name="Marcador de texto 5">
            <a:extLst>
              <a:ext uri="{FF2B5EF4-FFF2-40B4-BE49-F238E27FC236}">
                <a16:creationId xmlns:a16="http://schemas.microsoft.com/office/drawing/2014/main" id="{B237D1CA-B91A-410E-A968-D017BBE99F99}"/>
              </a:ext>
            </a:extLst>
          </p:cNvPr>
          <p:cNvSpPr>
            <a:spLocks noGrp="1"/>
          </p:cNvSpPr>
          <p:nvPr>
            <p:ph type="body" sz="quarter" idx="13"/>
          </p:nvPr>
        </p:nvSpPr>
        <p:spPr>
          <a:xfrm>
            <a:off x="5129800" y="2120386"/>
            <a:ext cx="4500000" cy="496920"/>
          </a:xfrm>
        </p:spPr>
        <p:txBody>
          <a:bodyPr rtlCol="0"/>
          <a:lstStyle/>
          <a:p>
            <a:pPr rtl="0"/>
            <a:r>
              <a:rPr lang="es-ES" dirty="0"/>
              <a:t>AFTER</a:t>
            </a:r>
          </a:p>
        </p:txBody>
      </p:sp>
      <p:sp>
        <p:nvSpPr>
          <p:cNvPr id="8" name="Marcador de número de diapositiva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es-ES" smtClean="0"/>
              <a:pPr rtl="0"/>
              <a:t>6</a:t>
            </a:fld>
            <a:endParaRPr lang="es-ES"/>
          </a:p>
        </p:txBody>
      </p:sp>
      <p:pic>
        <p:nvPicPr>
          <p:cNvPr id="15" name="Marcador de contenido 14">
            <a:extLst>
              <a:ext uri="{FF2B5EF4-FFF2-40B4-BE49-F238E27FC236}">
                <a16:creationId xmlns:a16="http://schemas.microsoft.com/office/drawing/2014/main" id="{C96BC89C-66C0-4CB6-A046-375969C923E5}"/>
              </a:ext>
            </a:extLst>
          </p:cNvPr>
          <p:cNvPicPr>
            <a:picLocks noGrp="1" noChangeAspect="1"/>
          </p:cNvPicPr>
          <p:nvPr>
            <p:ph sz="half" idx="2"/>
          </p:nvPr>
        </p:nvPicPr>
        <p:blipFill>
          <a:blip r:embed="rId3"/>
          <a:stretch>
            <a:fillRect/>
          </a:stretch>
        </p:blipFill>
        <p:spPr>
          <a:xfrm>
            <a:off x="431437" y="2617306"/>
            <a:ext cx="4500563" cy="1890300"/>
          </a:xfrm>
          <a:prstGeom prst="rect">
            <a:avLst/>
          </a:prstGeom>
        </p:spPr>
      </p:pic>
      <p:pic>
        <p:nvPicPr>
          <p:cNvPr id="5" name="Imagen 4">
            <a:extLst>
              <a:ext uri="{FF2B5EF4-FFF2-40B4-BE49-F238E27FC236}">
                <a16:creationId xmlns:a16="http://schemas.microsoft.com/office/drawing/2014/main" id="{256926C2-8CB7-4275-B4D6-9FADBFB62C0B}"/>
              </a:ext>
            </a:extLst>
          </p:cNvPr>
          <p:cNvPicPr>
            <a:picLocks noChangeAspect="1"/>
          </p:cNvPicPr>
          <p:nvPr/>
        </p:nvPicPr>
        <p:blipFill>
          <a:blip r:embed="rId4"/>
          <a:stretch>
            <a:fillRect/>
          </a:stretch>
        </p:blipFill>
        <p:spPr>
          <a:xfrm>
            <a:off x="5131047" y="2617307"/>
            <a:ext cx="4498754" cy="1890300"/>
          </a:xfrm>
          <a:prstGeom prst="rect">
            <a:avLst/>
          </a:prstGeom>
        </p:spPr>
      </p:pic>
      <p:pic>
        <p:nvPicPr>
          <p:cNvPr id="7" name="Imagen 6">
            <a:extLst>
              <a:ext uri="{FF2B5EF4-FFF2-40B4-BE49-F238E27FC236}">
                <a16:creationId xmlns:a16="http://schemas.microsoft.com/office/drawing/2014/main" id="{ABB97CB6-9F49-4614-B86F-077CD7060427}"/>
              </a:ext>
            </a:extLst>
          </p:cNvPr>
          <p:cNvPicPr>
            <a:picLocks noChangeAspect="1"/>
          </p:cNvPicPr>
          <p:nvPr/>
        </p:nvPicPr>
        <p:blipFill>
          <a:blip r:embed="rId5"/>
          <a:stretch>
            <a:fillRect/>
          </a:stretch>
        </p:blipFill>
        <p:spPr>
          <a:xfrm>
            <a:off x="5131046" y="4507607"/>
            <a:ext cx="2246123" cy="1523097"/>
          </a:xfrm>
          <a:prstGeom prst="rect">
            <a:avLst/>
          </a:prstGeom>
        </p:spPr>
      </p:pic>
      <p:pic>
        <p:nvPicPr>
          <p:cNvPr id="9" name="Imagen 8">
            <a:extLst>
              <a:ext uri="{FF2B5EF4-FFF2-40B4-BE49-F238E27FC236}">
                <a16:creationId xmlns:a16="http://schemas.microsoft.com/office/drawing/2014/main" id="{ED20E6D3-043F-4063-801F-27BF1CF4215A}"/>
              </a:ext>
            </a:extLst>
          </p:cNvPr>
          <p:cNvPicPr>
            <a:picLocks noChangeAspect="1"/>
          </p:cNvPicPr>
          <p:nvPr/>
        </p:nvPicPr>
        <p:blipFill>
          <a:blip r:embed="rId6"/>
          <a:stretch>
            <a:fillRect/>
          </a:stretch>
        </p:blipFill>
        <p:spPr>
          <a:xfrm>
            <a:off x="7377169" y="4507606"/>
            <a:ext cx="2252631" cy="1523097"/>
          </a:xfrm>
          <a:prstGeom prst="rect">
            <a:avLst/>
          </a:prstGeom>
        </p:spPr>
      </p:pic>
      <p:pic>
        <p:nvPicPr>
          <p:cNvPr id="17" name="Imagen 16">
            <a:extLst>
              <a:ext uri="{FF2B5EF4-FFF2-40B4-BE49-F238E27FC236}">
                <a16:creationId xmlns:a16="http://schemas.microsoft.com/office/drawing/2014/main" id="{D22CFD89-1F15-457D-9635-360E49EA6C98}"/>
              </a:ext>
            </a:extLst>
          </p:cNvPr>
          <p:cNvPicPr>
            <a:picLocks noChangeAspect="1"/>
          </p:cNvPicPr>
          <p:nvPr/>
        </p:nvPicPr>
        <p:blipFill>
          <a:blip r:embed="rId7"/>
          <a:stretch>
            <a:fillRect/>
          </a:stretch>
        </p:blipFill>
        <p:spPr>
          <a:xfrm>
            <a:off x="431437" y="4507606"/>
            <a:ext cx="2247369" cy="1523098"/>
          </a:xfrm>
          <a:prstGeom prst="rect">
            <a:avLst/>
          </a:prstGeom>
        </p:spPr>
      </p:pic>
      <p:pic>
        <p:nvPicPr>
          <p:cNvPr id="18" name="Imagen 17">
            <a:extLst>
              <a:ext uri="{FF2B5EF4-FFF2-40B4-BE49-F238E27FC236}">
                <a16:creationId xmlns:a16="http://schemas.microsoft.com/office/drawing/2014/main" id="{36C37DCE-2481-4150-A834-0B3557D16252}"/>
              </a:ext>
            </a:extLst>
          </p:cNvPr>
          <p:cNvPicPr>
            <a:picLocks noChangeAspect="1"/>
          </p:cNvPicPr>
          <p:nvPr/>
        </p:nvPicPr>
        <p:blipFill>
          <a:blip r:embed="rId8"/>
          <a:stretch>
            <a:fillRect/>
          </a:stretch>
        </p:blipFill>
        <p:spPr>
          <a:xfrm>
            <a:off x="2678806" y="4507607"/>
            <a:ext cx="2247369" cy="1523098"/>
          </a:xfrm>
          <a:prstGeom prst="rect">
            <a:avLst/>
          </a:prstGeom>
        </p:spPr>
      </p:pic>
    </p:spTree>
    <p:extLst>
      <p:ext uri="{BB962C8B-B14F-4D97-AF65-F5344CB8AC3E}">
        <p14:creationId xmlns:p14="http://schemas.microsoft.com/office/powerpoint/2010/main" val="3188837873"/>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67129-D582-495A-8F4B-6B9075899DD6}"/>
              </a:ext>
            </a:extLst>
          </p:cNvPr>
          <p:cNvSpPr>
            <a:spLocks noGrp="1"/>
          </p:cNvSpPr>
          <p:nvPr>
            <p:ph type="title"/>
          </p:nvPr>
        </p:nvSpPr>
        <p:spPr/>
        <p:txBody>
          <a:bodyPr rtlCol="0"/>
          <a:lstStyle/>
          <a:p>
            <a:pPr rtl="0"/>
            <a:r>
              <a:rPr lang="es-ES" dirty="0"/>
              <a:t>Tabla </a:t>
            </a:r>
            <a:r>
              <a:rPr lang="es-ES" dirty="0" err="1"/>
              <a:t>sql</a:t>
            </a:r>
            <a:endParaRPr lang="es-ES" dirty="0"/>
          </a:p>
        </p:txBody>
      </p:sp>
      <p:sp>
        <p:nvSpPr>
          <p:cNvPr id="3" name="Marcador de texto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1" y="1008000"/>
            <a:ext cx="9198116" cy="360000"/>
          </a:xfrm>
        </p:spPr>
        <p:txBody>
          <a:bodyPr rtlCol="0"/>
          <a:lstStyle/>
          <a:p>
            <a:pPr rtl="0"/>
            <a:r>
              <a:rPr lang="es-ES" dirty="0"/>
              <a:t>La siguiente tabla corresponde a el mapeo de la base de datos del e-</a:t>
            </a:r>
            <a:r>
              <a:rPr lang="es-ES" dirty="0" err="1"/>
              <a:t>comerce</a:t>
            </a:r>
            <a:r>
              <a:rPr lang="es-ES" dirty="0"/>
              <a:t>. </a:t>
            </a:r>
          </a:p>
        </p:txBody>
      </p:sp>
      <p:sp>
        <p:nvSpPr>
          <p:cNvPr id="6" name="Marcador de número de diapositiva 5">
            <a:extLst>
              <a:ext uri="{FF2B5EF4-FFF2-40B4-BE49-F238E27FC236}">
                <a16:creationId xmlns:a16="http://schemas.microsoft.com/office/drawing/2014/main" id="{4B379698-AB4C-493D-BF95-F5781FDF2AC5}"/>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es-ES" smtClean="0"/>
              <a:pPr rtl="0"/>
              <a:t>7</a:t>
            </a:fld>
            <a:endParaRPr lang="es-ES"/>
          </a:p>
        </p:txBody>
      </p:sp>
      <p:pic>
        <p:nvPicPr>
          <p:cNvPr id="4" name="Imagen 3">
            <a:extLst>
              <a:ext uri="{FF2B5EF4-FFF2-40B4-BE49-F238E27FC236}">
                <a16:creationId xmlns:a16="http://schemas.microsoft.com/office/drawing/2014/main" id="{CAB2C426-BC2C-41F0-8089-CAB61813D7D9}"/>
              </a:ext>
            </a:extLst>
          </p:cNvPr>
          <p:cNvPicPr>
            <a:picLocks noChangeAspect="1"/>
          </p:cNvPicPr>
          <p:nvPr/>
        </p:nvPicPr>
        <p:blipFill>
          <a:blip r:embed="rId3"/>
          <a:stretch>
            <a:fillRect/>
          </a:stretch>
        </p:blipFill>
        <p:spPr>
          <a:xfrm>
            <a:off x="431802" y="1512000"/>
            <a:ext cx="9198116" cy="4914000"/>
          </a:xfrm>
          <a:prstGeom prst="rect">
            <a:avLst/>
          </a:prstGeom>
        </p:spPr>
      </p:pic>
    </p:spTree>
    <p:extLst>
      <p:ext uri="{BB962C8B-B14F-4D97-AF65-F5344CB8AC3E}">
        <p14:creationId xmlns:p14="http://schemas.microsoft.com/office/powerpoint/2010/main" val="257542147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s-ES" dirty="0"/>
              <a:t>Videos de referencia</a:t>
            </a:r>
          </a:p>
        </p:txBody>
      </p:sp>
      <p:sp>
        <p:nvSpPr>
          <p:cNvPr id="8" name="Cuadro de texto 7">
            <a:hlinkClick r:id="rId3"/>
            <a:extLst>
              <a:ext uri="{FF2B5EF4-FFF2-40B4-BE49-F238E27FC236}">
                <a16:creationId xmlns:a16="http://schemas.microsoft.com/office/drawing/2014/main" id="{5FC6C278-4035-446A-A94B-030E792FDDF5}"/>
              </a:ext>
            </a:extLst>
          </p:cNvPr>
          <p:cNvSpPr txBox="1"/>
          <p:nvPr/>
        </p:nvSpPr>
        <p:spPr>
          <a:xfrm>
            <a:off x="432000" y="1282543"/>
            <a:ext cx="5472856" cy="1600438"/>
          </a:xfrm>
          <a:prstGeom prst="rect">
            <a:avLst/>
          </a:prstGeom>
          <a:noFill/>
        </p:spPr>
        <p:txBody>
          <a:bodyPr wrap="square" rtlCol="0">
            <a:spAutoFit/>
          </a:bodyPr>
          <a:lstStyle/>
          <a:p>
            <a:pPr marL="285750" indent="-285750">
              <a:buFont typeface="Arial" panose="020B0604020202020204" pitchFamily="34" charset="0"/>
              <a:buChar char="•"/>
            </a:pPr>
            <a:r>
              <a:rPr lang="es-ES" sz="1400" dirty="0"/>
              <a:t>Conexión con la base de datos: </a:t>
            </a:r>
            <a:r>
              <a:rPr lang="es-ES" sz="1400" dirty="0">
                <a:solidFill>
                  <a:schemeClr val="bg1">
                    <a:lumMod val="65000"/>
                  </a:schemeClr>
                </a:solidFill>
                <a:hlinkClick r:id="rId4">
                  <a:extLst>
                    <a:ext uri="{A12FA001-AC4F-418D-AE19-62706E023703}">
                      <ahyp:hlinkClr xmlns:ahyp="http://schemas.microsoft.com/office/drawing/2018/hyperlinkcolor" val="tx"/>
                    </a:ext>
                  </a:extLst>
                </a:hlinkClick>
              </a:rPr>
              <a:t>https://www.youtube.com/watch?v=GZqvZyWG5JI</a:t>
            </a:r>
            <a:r>
              <a:rPr lang="es-ES" sz="1400" dirty="0">
                <a:solidFill>
                  <a:schemeClr val="bg1">
                    <a:lumMod val="65000"/>
                  </a:schemeClr>
                </a:solidFill>
              </a:rPr>
              <a:t> .</a:t>
            </a:r>
          </a:p>
          <a:p>
            <a:pPr marL="285750" indent="-285750">
              <a:buFont typeface="Arial" panose="020B0604020202020204" pitchFamily="34" charset="0"/>
              <a:buChar char="•"/>
            </a:pPr>
            <a:r>
              <a:rPr lang="es-ES" sz="1400" dirty="0" err="1"/>
              <a:t>Boostrap</a:t>
            </a:r>
            <a:r>
              <a:rPr lang="es-ES" sz="1400" dirty="0"/>
              <a:t> </a:t>
            </a:r>
            <a:r>
              <a:rPr lang="es-ES" sz="1400" dirty="0" err="1"/>
              <a:t>templates</a:t>
            </a:r>
            <a:r>
              <a:rPr lang="es-ES" sz="1400" dirty="0"/>
              <a:t>: </a:t>
            </a:r>
            <a:r>
              <a:rPr lang="es-ES" sz="1400" dirty="0">
                <a:solidFill>
                  <a:schemeClr val="bg1">
                    <a:lumMod val="65000"/>
                  </a:schemeClr>
                </a:solidFill>
                <a:hlinkClick r:id="rId5">
                  <a:extLst>
                    <a:ext uri="{A12FA001-AC4F-418D-AE19-62706E023703}">
                      <ahyp:hlinkClr xmlns:ahyp="http://schemas.microsoft.com/office/drawing/2018/hyperlinkcolor" val="tx"/>
                    </a:ext>
                  </a:extLst>
                </a:hlinkClick>
              </a:rPr>
              <a:t>https://startbootstrap.com/template/sb-admin</a:t>
            </a:r>
            <a:r>
              <a:rPr lang="es-ES" sz="1400" dirty="0">
                <a:solidFill>
                  <a:schemeClr val="bg1">
                    <a:lumMod val="65000"/>
                  </a:schemeClr>
                </a:solidFill>
              </a:rPr>
              <a:t> ; </a:t>
            </a:r>
            <a:r>
              <a:rPr lang="es-ES" sz="1400" dirty="0">
                <a:solidFill>
                  <a:schemeClr val="bg1">
                    <a:lumMod val="65000"/>
                  </a:schemeClr>
                </a:solidFill>
                <a:hlinkClick r:id="rId6">
                  <a:extLst>
                    <a:ext uri="{A12FA001-AC4F-418D-AE19-62706E023703}">
                      <ahyp:hlinkClr xmlns:ahyp="http://schemas.microsoft.com/office/drawing/2018/hyperlinkcolor" val="tx"/>
                    </a:ext>
                  </a:extLst>
                </a:hlinkClick>
              </a:rPr>
              <a:t>https://startbootstrap.com/template/shop-homepage</a:t>
            </a:r>
            <a:r>
              <a:rPr lang="es-ES" sz="1400" dirty="0">
                <a:solidFill>
                  <a:schemeClr val="bg1">
                    <a:lumMod val="65000"/>
                  </a:schemeClr>
                </a:solidFill>
              </a:rPr>
              <a:t> ; </a:t>
            </a:r>
            <a:r>
              <a:rPr lang="es-ES" sz="1400" dirty="0">
                <a:solidFill>
                  <a:schemeClr val="bg1">
                    <a:lumMod val="65000"/>
                  </a:schemeClr>
                </a:solidFill>
                <a:hlinkClick r:id="rId7">
                  <a:extLst>
                    <a:ext uri="{A12FA001-AC4F-418D-AE19-62706E023703}">
                      <ahyp:hlinkClr xmlns:ahyp="http://schemas.microsoft.com/office/drawing/2018/hyperlinkcolor" val="tx"/>
                    </a:ext>
                  </a:extLst>
                </a:hlinkClick>
              </a:rPr>
              <a:t>https://startbootstrap.com/template/shop-item</a:t>
            </a:r>
            <a:r>
              <a:rPr lang="es-ES" sz="1400" dirty="0">
                <a:solidFill>
                  <a:schemeClr val="bg1">
                    <a:lumMod val="65000"/>
                  </a:schemeClr>
                </a:solidFill>
              </a:rPr>
              <a:t> .</a:t>
            </a:r>
          </a:p>
          <a:p>
            <a:pPr marL="285750" indent="-285750">
              <a:buFont typeface="Arial" panose="020B0604020202020204" pitchFamily="34" charset="0"/>
              <a:buChar char="•"/>
            </a:pPr>
            <a:r>
              <a:rPr lang="es-ES" sz="1400" dirty="0" err="1"/>
              <a:t>Boostrap</a:t>
            </a:r>
            <a:r>
              <a:rPr lang="es-ES" sz="1400" dirty="0"/>
              <a:t> </a:t>
            </a:r>
            <a:r>
              <a:rPr lang="es-ES" sz="1400" dirty="0" err="1"/>
              <a:t>card</a:t>
            </a:r>
            <a:r>
              <a:rPr lang="es-ES" sz="1400" dirty="0"/>
              <a:t> : </a:t>
            </a:r>
            <a:r>
              <a:rPr lang="es-ES" sz="1400" dirty="0">
                <a:solidFill>
                  <a:schemeClr val="bg1">
                    <a:lumMod val="65000"/>
                  </a:schemeClr>
                </a:solidFill>
                <a:hlinkClick r:id="rId8">
                  <a:extLst>
                    <a:ext uri="{A12FA001-AC4F-418D-AE19-62706E023703}">
                      <ahyp:hlinkClr xmlns:ahyp="http://schemas.microsoft.com/office/drawing/2018/hyperlinkcolor" val="tx"/>
                    </a:ext>
                  </a:extLst>
                </a:hlinkClick>
              </a:rPr>
              <a:t>https://getbootstrap.com/docs/4.0/components/card/</a:t>
            </a:r>
            <a:r>
              <a:rPr lang="es-ES" sz="1400" dirty="0">
                <a:solidFill>
                  <a:schemeClr val="bg1">
                    <a:lumMod val="65000"/>
                  </a:schemeClr>
                </a:solidFill>
              </a:rPr>
              <a:t> .</a:t>
            </a:r>
          </a:p>
          <a:p>
            <a:pPr marL="285750" indent="-285750">
              <a:buFont typeface="Arial" panose="020B0604020202020204" pitchFamily="34" charset="0"/>
              <a:buChar char="•"/>
            </a:pPr>
            <a:r>
              <a:rPr lang="es-ES" sz="1400" dirty="0"/>
              <a:t>Data Table: </a:t>
            </a:r>
            <a:r>
              <a:rPr lang="es-ES" sz="1400" dirty="0">
                <a:solidFill>
                  <a:schemeClr val="bg1">
                    <a:lumMod val="65000"/>
                  </a:schemeClr>
                </a:solidFill>
                <a:hlinkClick r:id="rId9">
                  <a:extLst>
                    <a:ext uri="{A12FA001-AC4F-418D-AE19-62706E023703}">
                      <ahyp:hlinkClr xmlns:ahyp="http://schemas.microsoft.com/office/drawing/2018/hyperlinkcolor" val="tx"/>
                    </a:ext>
                  </a:extLst>
                </a:hlinkClick>
              </a:rPr>
              <a:t>https://datatables.net/</a:t>
            </a:r>
            <a:r>
              <a:rPr lang="es-ES" sz="1400" dirty="0">
                <a:solidFill>
                  <a:schemeClr val="bg1">
                    <a:lumMod val="65000"/>
                  </a:schemeClr>
                </a:solidFill>
              </a:rPr>
              <a:t>  .</a:t>
            </a:r>
          </a:p>
        </p:txBody>
      </p:sp>
      <p:sp>
        <p:nvSpPr>
          <p:cNvPr id="2" name="Marcador de número de diapositiva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s-ES" smtClean="0"/>
              <a:pPr rtl="0"/>
              <a:t>8</a:t>
            </a:fld>
            <a:endParaRPr lang="es-ES"/>
          </a:p>
        </p:txBody>
      </p:sp>
      <p:pic>
        <p:nvPicPr>
          <p:cNvPr id="3" name="Imagen 2">
            <a:extLst>
              <a:ext uri="{FF2B5EF4-FFF2-40B4-BE49-F238E27FC236}">
                <a16:creationId xmlns:a16="http://schemas.microsoft.com/office/drawing/2014/main" id="{E4D1CF98-07B6-4181-A8DE-A1AFE060A86F}"/>
              </a:ext>
            </a:extLst>
          </p:cNvPr>
          <p:cNvPicPr>
            <a:picLocks noChangeAspect="1"/>
          </p:cNvPicPr>
          <p:nvPr/>
        </p:nvPicPr>
        <p:blipFill>
          <a:blip r:embed="rId10"/>
          <a:stretch>
            <a:fillRect/>
          </a:stretch>
        </p:blipFill>
        <p:spPr>
          <a:xfrm>
            <a:off x="6287145" y="432000"/>
            <a:ext cx="5438775" cy="5762625"/>
          </a:xfrm>
          <a:prstGeom prst="rect">
            <a:avLst/>
          </a:prstGeom>
        </p:spPr>
      </p:pic>
      <p:sp>
        <p:nvSpPr>
          <p:cNvPr id="6" name="Título 3">
            <a:extLst>
              <a:ext uri="{FF2B5EF4-FFF2-40B4-BE49-F238E27FC236}">
                <a16:creationId xmlns:a16="http://schemas.microsoft.com/office/drawing/2014/main" id="{96D49613-4A8D-49A6-86EA-3F798297AB18}"/>
              </a:ext>
            </a:extLst>
          </p:cNvPr>
          <p:cNvSpPr txBox="1">
            <a:spLocks/>
          </p:cNvSpPr>
          <p:nvPr/>
        </p:nvSpPr>
        <p:spPr>
          <a:xfrm>
            <a:off x="432000" y="3947855"/>
            <a:ext cx="4163945"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s-ES" dirty="0"/>
              <a:t>Paquetes de </a:t>
            </a:r>
            <a:r>
              <a:rPr lang="es-ES" dirty="0" err="1"/>
              <a:t>nuget</a:t>
            </a:r>
            <a:endParaRPr lang="es-ES" dirty="0"/>
          </a:p>
        </p:txBody>
      </p:sp>
      <p:sp>
        <p:nvSpPr>
          <p:cNvPr id="7" name="Marcador de contenido 3">
            <a:extLst>
              <a:ext uri="{FF2B5EF4-FFF2-40B4-BE49-F238E27FC236}">
                <a16:creationId xmlns:a16="http://schemas.microsoft.com/office/drawing/2014/main" id="{2BC5C6E5-3ACD-43B0-ACC9-C1291CDA6001}"/>
              </a:ext>
            </a:extLst>
          </p:cNvPr>
          <p:cNvSpPr txBox="1">
            <a:spLocks/>
          </p:cNvSpPr>
          <p:nvPr/>
        </p:nvSpPr>
        <p:spPr>
          <a:xfrm>
            <a:off x="432000" y="4798398"/>
            <a:ext cx="2028686" cy="1250710"/>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s-ES" sz="1400" dirty="0" err="1"/>
              <a:t>Font.awsaome</a:t>
            </a:r>
            <a:endParaRPr lang="es-ES" sz="1400" dirty="0"/>
          </a:p>
          <a:p>
            <a:pPr marL="342900" indent="-342900">
              <a:buFont typeface="+mj-lt"/>
              <a:buAutoNum type="arabicPeriod"/>
            </a:pPr>
            <a:r>
              <a:rPr lang="es-ES" sz="1400" dirty="0" err="1"/>
              <a:t>Jquery</a:t>
            </a:r>
            <a:endParaRPr lang="es-ES" sz="1400" dirty="0"/>
          </a:p>
          <a:p>
            <a:pPr marL="342900" indent="-342900">
              <a:buFont typeface="+mj-lt"/>
              <a:buAutoNum type="arabicPeriod"/>
            </a:pPr>
            <a:r>
              <a:rPr lang="es-ES" sz="1400" dirty="0" err="1"/>
              <a:t>Jquery</a:t>
            </a:r>
            <a:r>
              <a:rPr lang="es-ES" sz="1400" dirty="0"/>
              <a:t> </a:t>
            </a:r>
            <a:r>
              <a:rPr lang="es-ES" sz="1400" dirty="0" err="1"/>
              <a:t>datarables</a:t>
            </a:r>
            <a:endParaRPr lang="es-ES" sz="1400" dirty="0"/>
          </a:p>
          <a:p>
            <a:pPr marL="342900" indent="-342900">
              <a:buFont typeface="+mj-lt"/>
              <a:buAutoNum type="arabicPeriod"/>
            </a:pPr>
            <a:r>
              <a:rPr lang="es-ES" sz="1400" dirty="0" err="1"/>
              <a:t>Boostrap</a:t>
            </a:r>
            <a:r>
              <a:rPr lang="es-ES" sz="1400" dirty="0"/>
              <a:t> </a:t>
            </a:r>
          </a:p>
        </p:txBody>
      </p:sp>
    </p:spTree>
    <p:extLst>
      <p:ext uri="{BB962C8B-B14F-4D97-AF65-F5344CB8AC3E}">
        <p14:creationId xmlns:p14="http://schemas.microsoft.com/office/powerpoint/2010/main" val="5958238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19">
            <a:extLst>
              <a:ext uri="{FF2B5EF4-FFF2-40B4-BE49-F238E27FC236}">
                <a16:creationId xmlns:a16="http://schemas.microsoft.com/office/drawing/2014/main" id="{F11A6B65-5A20-4F4D-ACBB-ED50132D4571}"/>
              </a:ext>
            </a:extLst>
          </p:cNvPr>
          <p:cNvSpPr>
            <a:spLocks noGrp="1"/>
          </p:cNvSpPr>
          <p:nvPr>
            <p:ph type="ctrTitle"/>
          </p:nvPr>
        </p:nvSpPr>
        <p:spPr>
          <a:xfrm>
            <a:off x="2174360" y="2112793"/>
            <a:ext cx="6798250" cy="1674470"/>
          </a:xfrm>
        </p:spPr>
        <p:txBody>
          <a:bodyPr rtlCol="0"/>
          <a:lstStyle/>
          <a:p>
            <a:pPr rtl="0"/>
            <a:r>
              <a:rPr lang="es-ES"/>
              <a:t>GRACIAS</a:t>
            </a:r>
          </a:p>
        </p:txBody>
      </p:sp>
      <p:sp>
        <p:nvSpPr>
          <p:cNvPr id="4" name="Marcador de texto 3">
            <a:extLst>
              <a:ext uri="{FF2B5EF4-FFF2-40B4-BE49-F238E27FC236}">
                <a16:creationId xmlns:a16="http://schemas.microsoft.com/office/drawing/2014/main" id="{60828E04-9C2A-4859-8050-C2DF67A249CB}"/>
              </a:ext>
            </a:extLst>
          </p:cNvPr>
          <p:cNvSpPr>
            <a:spLocks noGrp="1"/>
          </p:cNvSpPr>
          <p:nvPr>
            <p:ph type="body" sz="quarter" idx="15"/>
          </p:nvPr>
        </p:nvSpPr>
        <p:spPr>
          <a:xfrm>
            <a:off x="2328908" y="4048605"/>
            <a:ext cx="3329850" cy="382887"/>
          </a:xfrm>
        </p:spPr>
        <p:txBody>
          <a:bodyPr rtlCol="0"/>
          <a:lstStyle/>
          <a:p>
            <a:pPr rtl="0"/>
            <a:r>
              <a:rPr lang="es-ES" dirty="0"/>
              <a:t>Gabriel Tomas Nieto</a:t>
            </a:r>
          </a:p>
        </p:txBody>
      </p:sp>
      <p:pic>
        <p:nvPicPr>
          <p:cNvPr id="10" name="Gráfico 9" descr="Smartphone" title="Icono del número de teléfono del moderador">
            <a:extLst>
              <a:ext uri="{FF2B5EF4-FFF2-40B4-BE49-F238E27FC236}">
                <a16:creationId xmlns:a16="http://schemas.microsoft.com/office/drawing/2014/main" id="{A29DE31C-E099-4579-BB03-675E0A40C5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7597" y="4143683"/>
            <a:ext cx="218900" cy="218900"/>
          </a:xfrm>
          <a:prstGeom prst="rect">
            <a:avLst/>
          </a:prstGeom>
        </p:spPr>
      </p:pic>
      <p:sp>
        <p:nvSpPr>
          <p:cNvPr id="5" name="Marcador de texto 4">
            <a:extLst>
              <a:ext uri="{FF2B5EF4-FFF2-40B4-BE49-F238E27FC236}">
                <a16:creationId xmlns:a16="http://schemas.microsoft.com/office/drawing/2014/main" id="{11265965-2271-4C1C-BD0A-6F85F80FF9A6}"/>
              </a:ext>
            </a:extLst>
          </p:cNvPr>
          <p:cNvSpPr>
            <a:spLocks noGrp="1"/>
          </p:cNvSpPr>
          <p:nvPr>
            <p:ph type="body" sz="quarter" idx="16"/>
          </p:nvPr>
        </p:nvSpPr>
        <p:spPr>
          <a:xfrm>
            <a:off x="6216815" y="4162996"/>
            <a:ext cx="2910342" cy="238016"/>
          </a:xfrm>
        </p:spPr>
        <p:txBody>
          <a:bodyPr rtlCol="0"/>
          <a:lstStyle/>
          <a:p>
            <a:pPr rtl="0"/>
            <a:r>
              <a:rPr lang="es-ES" dirty="0"/>
              <a:t>+54 9 3876036303</a:t>
            </a:r>
          </a:p>
        </p:txBody>
      </p:sp>
      <p:pic>
        <p:nvPicPr>
          <p:cNvPr id="9" name="Gráfico 8" descr="Sobre" title="Icono del correo electrónico del moderador">
            <a:extLst>
              <a:ext uri="{FF2B5EF4-FFF2-40B4-BE49-F238E27FC236}">
                <a16:creationId xmlns:a16="http://schemas.microsoft.com/office/drawing/2014/main" id="{773C1382-ACE1-460F-A1B6-AB761A7D2E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7597" y="4549501"/>
            <a:ext cx="218900" cy="218900"/>
          </a:xfrm>
          <a:prstGeom prst="rect">
            <a:avLst/>
          </a:prstGeom>
        </p:spPr>
      </p:pic>
      <p:sp>
        <p:nvSpPr>
          <p:cNvPr id="6" name="Marcador de texto 5">
            <a:extLst>
              <a:ext uri="{FF2B5EF4-FFF2-40B4-BE49-F238E27FC236}">
                <a16:creationId xmlns:a16="http://schemas.microsoft.com/office/drawing/2014/main" id="{50A3BCC3-A277-4C0B-9EBA-EB53990D8EBD}"/>
              </a:ext>
            </a:extLst>
          </p:cNvPr>
          <p:cNvSpPr>
            <a:spLocks noGrp="1"/>
          </p:cNvSpPr>
          <p:nvPr>
            <p:ph type="body" sz="quarter" idx="17"/>
          </p:nvPr>
        </p:nvSpPr>
        <p:spPr>
          <a:xfrm>
            <a:off x="6216815" y="4553569"/>
            <a:ext cx="2910342" cy="238016"/>
          </a:xfrm>
        </p:spPr>
        <p:txBody>
          <a:bodyPr rtlCol="0"/>
          <a:lstStyle/>
          <a:p>
            <a:pPr rtl="0"/>
            <a:r>
              <a:rPr lang="es-ES" dirty="0"/>
              <a:t>20fade@gmail.com</a:t>
            </a:r>
          </a:p>
        </p:txBody>
      </p:sp>
      <p:sp>
        <p:nvSpPr>
          <p:cNvPr id="22" name="Cuadro de texto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s-ES" sz="1600" b="1" spc="-100" dirty="0">
                <a:solidFill>
                  <a:schemeClr val="tx1">
                    <a:lumMod val="50000"/>
                    <a:lumOff val="50000"/>
                  </a:schemeClr>
                </a:solidFill>
                <a:latin typeface="Corbel" panose="020B0503020204020204" pitchFamily="34" charset="0"/>
              </a:rPr>
              <a:t>WOODGROVE</a:t>
            </a:r>
            <a:r>
              <a:rPr lang="es-ES" sz="1600" b="1" spc="-100" dirty="0">
                <a:solidFill>
                  <a:schemeClr val="accent1"/>
                </a:solidFill>
                <a:latin typeface="Corbel" panose="020B0503020204020204" pitchFamily="34" charset="0"/>
              </a:rPr>
              <a:t> </a:t>
            </a:r>
            <a:r>
              <a:rPr lang="es-ES" sz="1600" b="1" spc="-100" dirty="0">
                <a:solidFill>
                  <a:schemeClr val="tx1"/>
                </a:solidFill>
                <a:latin typeface="Corbel" panose="020B0503020204020204" pitchFamily="34" charset="0"/>
              </a:rPr>
              <a:t>BANK</a:t>
            </a:r>
          </a:p>
        </p:txBody>
      </p:sp>
    </p:spTree>
    <p:extLst>
      <p:ext uri="{BB962C8B-B14F-4D97-AF65-F5344CB8AC3E}">
        <p14:creationId xmlns:p14="http://schemas.microsoft.com/office/powerpoint/2010/main" val="415367830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heme/theme1.xml><?xml version="1.0" encoding="utf-8"?>
<a:theme xmlns:a="http://schemas.openxmlformats.org/drawingml/2006/main" name="Tema de Offic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14_TF67328976" id="{CFA10EA1-FB96-4DF7-9AEA-652009566947}" vid="{942A39ED-054D-487A-BA3A-AD0BCEB3D6F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E4934E25-8442-49E9-ABDF-3146C4145F3B}">
  <ds:schemaRefs>
    <ds:schemaRef ds:uri="http://schemas.microsoft.com/office/2006/metadata/properties"/>
    <ds:schemaRef ds:uri="http://schemas.openxmlformats.org/package/2006/metadata/core-properties"/>
    <ds:schemaRef ds:uri="http://purl.org/dc/terms/"/>
    <ds:schemaRef ds:uri="http://purl.org/dc/dcmitype/"/>
    <ds:schemaRef ds:uri="6dc4bcd6-49db-4c07-9060-8acfc67cef9f"/>
    <ds:schemaRef ds:uri="http://schemas.microsoft.com/sharepoint/v3"/>
    <ds:schemaRef ds:uri="http://purl.org/dc/elements/1.1/"/>
    <ds:schemaRef ds:uri="http://schemas.microsoft.com/office/2006/documentManagement/types"/>
    <ds:schemaRef ds:uri="http://schemas.microsoft.com/office/infopath/2007/PartnerControls"/>
    <ds:schemaRef ds:uri="fb0879af-3eba-417a-a55a-ffe6dcd6ca77"/>
    <ds:schemaRef ds:uri="http://www.w3.org/XML/1998/namespace"/>
  </ds:schemaRefs>
</ds:datastoreItem>
</file>

<file path=customXml/itemProps3.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minimalista</Template>
  <TotalTime>0</TotalTime>
  <Words>333</Words>
  <Application>Microsoft Office PowerPoint</Application>
  <PresentationFormat>Panorámica</PresentationFormat>
  <Paragraphs>57</Paragraphs>
  <Slides>9</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Corbel</vt:lpstr>
      <vt:lpstr>Times New Roman</vt:lpstr>
      <vt:lpstr>Tema de Office</vt:lpstr>
      <vt:lpstr>E – COMERCE TIENDA  INFORMATICA </vt:lpstr>
      <vt:lpstr>DIAPOSITIVA DE IMAGEN</vt:lpstr>
      <vt:lpstr>CONOCIMIENTOS BASICOS necesarios</vt:lpstr>
      <vt:lpstr>Metas de la web</vt:lpstr>
      <vt:lpstr>Avance  del  proyecto</vt:lpstr>
      <vt:lpstr>PLANTILLAS BASE</vt:lpstr>
      <vt:lpstr>Tabla sql</vt:lpstr>
      <vt:lpstr>Videos de referencia</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2024-05-15T18:19:59Z</dcterms:created>
  <dcterms:modified xsi:type="dcterms:W3CDTF">2024-06-21T02:30:45Z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